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2"/>
  </p:notesMasterIdLst>
  <p:sldIdLst>
    <p:sldId id="436" r:id="rId5"/>
    <p:sldId id="478" r:id="rId6"/>
    <p:sldId id="479" r:id="rId7"/>
    <p:sldId id="448" r:id="rId8"/>
    <p:sldId id="486" r:id="rId9"/>
    <p:sldId id="441" r:id="rId10"/>
    <p:sldId id="450" r:id="rId11"/>
    <p:sldId id="443" r:id="rId12"/>
    <p:sldId id="454" r:id="rId13"/>
    <p:sldId id="458" r:id="rId14"/>
    <p:sldId id="457" r:id="rId15"/>
    <p:sldId id="451" r:id="rId16"/>
    <p:sldId id="456" r:id="rId17"/>
    <p:sldId id="461" r:id="rId18"/>
    <p:sldId id="459" r:id="rId19"/>
    <p:sldId id="460" r:id="rId20"/>
    <p:sldId id="465" r:id="rId21"/>
    <p:sldId id="473" r:id="rId22"/>
    <p:sldId id="467" r:id="rId23"/>
    <p:sldId id="470" r:id="rId24"/>
    <p:sldId id="468" r:id="rId25"/>
    <p:sldId id="469" r:id="rId26"/>
    <p:sldId id="471" r:id="rId27"/>
    <p:sldId id="472" r:id="rId28"/>
    <p:sldId id="466" r:id="rId29"/>
    <p:sldId id="474" r:id="rId30"/>
    <p:sldId id="480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42B68-9F0F-43EE-B78E-D25846435FFB}" v="4" dt="2026-09-08T07:12:30.0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73123" autoAdjust="0"/>
  </p:normalViewPr>
  <p:slideViewPr>
    <p:cSldViewPr snapToGrid="0">
      <p:cViewPr varScale="1">
        <p:scale>
          <a:sx n="78" d="100"/>
          <a:sy n="78" d="100"/>
        </p:scale>
        <p:origin x="11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5C193A-4F3F-45AC-99C0-9899C753F547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49990-E094-41FD-990E-749EFF9B7E6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586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5F274-4DEB-6229-7665-4A53C6C74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F7C2774-91D1-EE99-369A-321F721C6E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176712B-D253-B8C1-90F7-BCE8F92E8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Her er informasjon og oppgaver som kan brukes ved opplæring av ansatte. Dere står fritt til å bruke presentasjonen slik den er eller om dere vil legge til / fjerne lysbilder.</a:t>
            </a:r>
          </a:p>
          <a:p>
            <a:r>
              <a:rPr lang="nb-NO" dirty="0"/>
              <a:t>Tema: rammer for opplæring, superbrukerrollen, handlingsveilederen m/oppgaver for å bli kjent, </a:t>
            </a:r>
            <a:r>
              <a:rPr lang="nb-NO"/>
              <a:t>annen informasjon.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64A400-D532-5A8E-06BF-8338E8A81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7BCF5-5F71-4287-A93E-33109E1A35F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566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46332-2FF1-1082-0A5A-08E74A4C9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F52F770-A319-1E0B-8FDD-96E43A144E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40C4F5-B176-F1DC-5700-A4A77D08A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FBBB60-7F14-2F0A-96BC-9F4778C2E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7563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66FF7-A450-E82E-305E-1AF667032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7A52D66-740C-F23E-B222-AF79F9C5A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5A277D6-837D-2A0F-85ED-9A2CD967E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AAC117-C8B6-319E-7191-C0F300EFB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003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Forslag til mål for opplæringen.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9264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7D882-2FD5-3EA5-1C2B-18EEAD396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2B235A6-639E-5E9D-BF41-01C6DFA4C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3128E90-966B-5F75-C009-AB52742D4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6943D5-E9CF-EB11-AE85-14DC2E60E3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7BCF5-5F71-4287-A93E-33109E1A35F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308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Superbrukerne er en nøkkel i implementeringen av BTS i hele organisasjonen.</a:t>
            </a:r>
          </a:p>
          <a:p>
            <a:r>
              <a:rPr lang="nb-NO" b="1" dirty="0"/>
              <a:t>Rauma kommune er en stor og mangfoldig organisasjon.</a:t>
            </a:r>
          </a:p>
          <a:p>
            <a:r>
              <a:rPr lang="nb-NO" b="0" dirty="0"/>
              <a:t>Vi har mange ansatte, ulike tjenester og fagområder, behov. Yter ulike tjenester til mange.</a:t>
            </a:r>
          </a:p>
          <a:p>
            <a:r>
              <a:rPr lang="nb-NO" b="1" dirty="0"/>
              <a:t>BTS angår hele organisasjonen – skal tas i bruk på tvers av tjenester og enheter.</a:t>
            </a:r>
          </a:p>
          <a:p>
            <a:r>
              <a:rPr lang="nb-NO" b="0" dirty="0"/>
              <a:t>Superbrukerne kjenner sin egen tjeneste. Skal fungere som et bindeledd og bygger kompetanse ute i tjenestene. Dere skal bidra til å formidle kunnskap videre, fange opp spørsmål og behov og være en støtte for deres kollegaer i egen enhet.</a:t>
            </a:r>
          </a:p>
          <a:p>
            <a:r>
              <a:rPr lang="nb-NO" b="0" dirty="0"/>
              <a:t>Lederne har hovedansvaret for implementeringen, men trenger </a:t>
            </a:r>
            <a:r>
              <a:rPr lang="nb-NO" b="1" dirty="0"/>
              <a:t>superbrukere som kan bidra som en støttefunksjon</a:t>
            </a:r>
            <a:r>
              <a:rPr lang="nb-NO" b="0" dirty="0"/>
              <a:t>, kompetanse, kjennskap og oppfølging i det daglige arbeidet.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Sikre at BTS når ut i hele organisasjonen – på en måte som gir mening for den enkelte tjeneste.</a:t>
            </a:r>
          </a:p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316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C4FAF-17DF-F143-9D02-4A3AD0BCB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1A68779-557C-269B-AEAE-70258C1CC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2295133-170B-0206-0D2F-581E27B92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C35937C-8603-D138-810F-DEFFB84898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993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7E3C9-BBB7-EC8B-4888-F250316AF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90540A5-23B9-D85B-F604-FEF71E2E3E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15625DC-3F9C-93E4-F6FD-062CB979C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AECE4E-B024-7397-8478-DD82F1145B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7BCF5-5F71-4287-A93E-33109E1A35F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211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F97C-5451-9D1E-BA10-D7396BFC6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72E67D2-D5B1-2BF4-DDD4-0EFA972A5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175DC9F-E914-145E-8DB7-B649CB161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22F2608-1EFA-80C9-1B28-D21B6398D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406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F8CC1-EE53-5A2D-9F4D-23316FCFA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0E42092-66D4-060A-30FB-9DBB36BD16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3F2B07B-13EC-B3D5-3981-C34F88C2D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Handlingsveilederen er delt inn i 4 nivåer. I tillegg er det en mørk puslespillbit til venstre som strekker seg langs de ulike nivåene. Dette representerer koordineringsansvaret mellom og i nivåene. Her skal man tenke at man ikke kan gi fra seg «Stafettpinnen» før noen andre tar over. For å strukturere dette vil Rauma kommune etter hvert ta i bruk et digitalt samhandlingsverktøy kalt Stafettlogg. Tidspunkt for dette er ikke satt.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3BF139D-DE5B-5BB9-C651-BF55CAA8F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161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Nivå 0 og 1 beskriver tidlig innsats.</a:t>
            </a:r>
          </a:p>
          <a:p>
            <a:r>
              <a:rPr lang="nb-NO" dirty="0"/>
              <a:t>Nivå 2 og 3 beskriver tverrfaglig samarbeid.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7660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er visualiseringen av hvordan Handlingsveilederen per nå i Rauma ser ut.</a:t>
            </a:r>
          </a:p>
          <a:p>
            <a:r>
              <a:rPr lang="nb-NO" dirty="0"/>
              <a:t>Obs innhold kan endres.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>
                <a:latin typeface="Quire Sans" panose="020B0502040400020003" pitchFamily="34" charset="0"/>
                <a:cs typeface="Quire Sans" panose="020B0502040400020003" pitchFamily="34" charset="0"/>
              </a:rPr>
              <a:t>Ikke fokusere alt for mye på selve innholdet, men heller tankegang og metodikk.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565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6EE1A-C5AE-899D-8D2B-BCB07BAC2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A64F551-BA79-3A48-9805-645DA0FBC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5BF97CB-C200-440F-DF84-5C8D32FB0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skal holde oss til Nivå 0 og 1 under denne opplæringen.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D5DB4ED-D6C2-E11D-9D44-AE2CC53A43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598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A6DE4-46E8-66B5-291F-8E90DECE9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2990CB3-1189-116F-39ED-25576A65F8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23C25A0-FF0E-107C-3793-F7F46DEFC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Den til høyre er slik Handlingsveilederen ser ut på hjemmesiden til BTS / Rauma kommune. Derfor er det noe ulikheter </a:t>
            </a:r>
            <a:r>
              <a:rPr lang="nb-NO" dirty="0" err="1"/>
              <a:t>pdd</a:t>
            </a:r>
            <a:r>
              <a:rPr lang="nb-NO" dirty="0"/>
              <a:t>, men dette skal rettes opp i.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2C0EED0-1C9F-36C4-91CE-27C511C6CC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0632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7F0B3-352F-007F-7A1C-662424905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35425A0-C78F-CD51-09E8-92FF0BC72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817AD95-5D80-9A3F-0FFE-48A2A2F5A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Den til høyre er slik Handlingsveilederen ser ut på hjemmesiden til BTS / Rauma kommune. Derfor er det noe ulikheter </a:t>
            </a:r>
            <a:r>
              <a:rPr lang="nb-NO" dirty="0" err="1"/>
              <a:t>pdd</a:t>
            </a:r>
            <a:r>
              <a:rPr lang="nb-NO" dirty="0"/>
              <a:t>, men dette skal rettes opp i.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014C05-1F09-7FEE-12C0-D53A72112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4221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39463-8090-25A4-9132-6E2443BE8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23C625-DB09-5196-B6BC-BE86A46428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2ACDF14-503E-517C-33EA-526F46A730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25F9128-1D6E-969A-DAD9-DD015F5DB5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8028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4C403-1237-FD5C-6512-57944FA11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6616D4C-4AB4-9267-D537-6D1C7DA33D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C29B470-EDB7-47F8-4C62-FB1F34B34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139970-D382-80AA-89AE-8978E05AE9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4072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DF112-A99D-8AFB-30F3-D9E8DC322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FDF1A84-CC6A-188B-6BD2-2E38942E9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4999648-CE20-02C5-380A-C92E798C6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5D1E35D-34F4-0A7B-7578-E88765D7E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86150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0C91-B456-059B-75F6-1FC7E3F4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890CC1F-D626-1E48-5228-990B0C687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BE1E618-D556-6054-EB74-B498557BF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A6C59A-477B-5149-CCA3-BA69277F0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0099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D0FE4-0FC4-240D-C233-C46E1FAD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F22206A-B700-B7C0-965D-CC8691664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B688B952-CF09-49A0-166E-0825BC1AC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FC10187-96A9-1E62-0FC0-3C8F5DF21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255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06196-8F74-EFF5-7934-6C58D73D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DFEF2A6-3291-82C2-7E70-75D5AA2D0A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4CBC9AE-AF7D-3AC4-9B73-C1847DA9F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74156F8-2ECF-528B-6C52-45A00C2E2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43401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D506A-65FC-60A7-52F0-31989A4AC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A0BDBC4-D344-ED61-12F5-C771B4506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78D455B-2721-5D80-FEE2-6925AA439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4553516-8CF9-83B0-6CD9-C6067FB61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88509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D3ACA-B363-D7AF-506F-8C3E331F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78D1841-9214-EC05-65A6-95FB91847D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F4AD687-D3A1-FCD1-9C31-5F2CCB200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8E06313-E362-9926-5370-B5F509E4F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057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689B8-C434-8625-325B-233C99044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17ACCC1-AA82-DFD0-9418-34319B437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2A8A585-2EEB-9BF4-6F7D-10534FBC5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3C7567-0367-B2CF-E6B7-D313D738C8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7BCF5-5F71-4287-A93E-33109E1A35F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0730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4D0AD-FF00-0246-D585-FCA9EBFD2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2CFB2FF-8FE0-1A93-34AA-8179B9AF2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22D1A08-833F-51F0-7CF1-6533C2FDF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5BC709C-E8A2-DB58-EB22-9C8BB54E1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9990-E094-41FD-990E-749EFF9B7E62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844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372261B-88A4-6545-BD73-3FD7FE86387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D120F17-CA2E-9448-90C5-493056BEF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11" name="Undertittel 2">
            <a:extLst>
              <a:ext uri="{FF2B5EF4-FFF2-40B4-BE49-F238E27FC236}">
                <a16:creationId xmlns:a16="http://schemas.microsoft.com/office/drawing/2014/main" id="{273D4331-A775-76FA-09CC-59981C7AB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04310650-BCDF-5831-CAB8-64ECB2774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379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303DB2-B511-1B47-859D-5FCA13F45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51EEA1-DA1F-BF48-9555-1626F465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2567"/>
            <a:ext cx="10515600" cy="177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7D412C6-67F2-D44E-AC5F-C108E1692AED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EDC3808-0F34-514C-9B33-8C7FE5675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6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og grønn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316036-F0AD-F442-847C-E26B93B3A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836613"/>
            <a:ext cx="10514012" cy="1718768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8DDD5A-72C0-D949-B882-289FA49AC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7" y="3194137"/>
            <a:ext cx="10514011" cy="15281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C2698E1-5ED4-6340-A8AE-974557AA9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90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4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272400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4440A9-FF29-9C4B-9E48-083AA416D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76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3"/>
            <a:ext cx="5257800" cy="327239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4440A9-FF29-9C4B-9E48-083AA416D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01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0C1CDC-E84F-A53B-1E5F-01F01C9EB7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54440A9-FF29-9C4B-9E48-083AA416D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72E6CC91-7EAD-7F44-A0F3-4CB1E4009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6A21FED2-737B-C24E-B60E-A0DCD397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7"/>
            <a:ext cx="4270831" cy="152817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66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54440A9-FF29-9C4B-9E48-083AA416D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72E6CC91-7EAD-7F44-A0F3-4CB1E4009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6A21FED2-737B-C24E-B60E-A0DCD397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7"/>
            <a:ext cx="4270831" cy="1528176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E450ACC7-B53F-6169-36A9-0A34915B1F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22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BED0B30-F31E-5194-EA22-F6EF8AEE72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617600 w 12192000"/>
              <a:gd name="connsiteY0" fmla="*/ 4859508 h 6858000"/>
              <a:gd name="connsiteX1" fmla="*/ 9881400 w 12192000"/>
              <a:gd name="connsiteY1" fmla="*/ 5595708 h 6858000"/>
              <a:gd name="connsiteX2" fmla="*/ 10617600 w 12192000"/>
              <a:gd name="connsiteY2" fmla="*/ 6331908 h 6858000"/>
              <a:gd name="connsiteX3" fmla="*/ 11353800 w 12192000"/>
              <a:gd name="connsiteY3" fmla="*/ 5595708 h 6858000"/>
              <a:gd name="connsiteX4" fmla="*/ 10617600 w 12192000"/>
              <a:gd name="connsiteY4" fmla="*/ 485950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0617600" y="4859508"/>
                </a:moveTo>
                <a:cubicBezTo>
                  <a:pt x="10211008" y="4859508"/>
                  <a:pt x="9881400" y="5189116"/>
                  <a:pt x="9881400" y="5595708"/>
                </a:cubicBezTo>
                <a:cubicBezTo>
                  <a:pt x="9881400" y="6002300"/>
                  <a:pt x="10211008" y="6331908"/>
                  <a:pt x="10617600" y="6331908"/>
                </a:cubicBezTo>
                <a:cubicBezTo>
                  <a:pt x="11024192" y="6331908"/>
                  <a:pt x="11353800" y="6002300"/>
                  <a:pt x="11353800" y="5595708"/>
                </a:cubicBezTo>
                <a:cubicBezTo>
                  <a:pt x="11353800" y="5189116"/>
                  <a:pt x="11024192" y="4859508"/>
                  <a:pt x="10617600" y="485950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C2698E1-5ED4-6340-A8AE-974557AA9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60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grønn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FA6694-7438-CD71-A585-723DC56E77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386193"/>
          </a:xfrm>
          <a:custGeom>
            <a:avLst/>
            <a:gdLst>
              <a:gd name="connsiteX0" fmla="*/ 0 w 12192000"/>
              <a:gd name="connsiteY0" fmla="*/ 0 h 5386193"/>
              <a:gd name="connsiteX1" fmla="*/ 12192000 w 12192000"/>
              <a:gd name="connsiteY1" fmla="*/ 0 h 5386193"/>
              <a:gd name="connsiteX2" fmla="*/ 12192000 w 12192000"/>
              <a:gd name="connsiteY2" fmla="*/ 5386193 h 5386193"/>
              <a:gd name="connsiteX3" fmla="*/ 11319863 w 12192000"/>
              <a:gd name="connsiteY3" fmla="*/ 5386193 h 5386193"/>
              <a:gd name="connsiteX4" fmla="*/ 11295946 w 12192000"/>
              <a:gd name="connsiteY4" fmla="*/ 5309146 h 5386193"/>
              <a:gd name="connsiteX5" fmla="*/ 10617600 w 12192000"/>
              <a:gd name="connsiteY5" fmla="*/ 4859508 h 5386193"/>
              <a:gd name="connsiteX6" fmla="*/ 9939254 w 12192000"/>
              <a:gd name="connsiteY6" fmla="*/ 5309146 h 5386193"/>
              <a:gd name="connsiteX7" fmla="*/ 9915337 w 12192000"/>
              <a:gd name="connsiteY7" fmla="*/ 5386193 h 5386193"/>
              <a:gd name="connsiteX8" fmla="*/ 0 w 12192000"/>
              <a:gd name="connsiteY8" fmla="*/ 5386193 h 538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86193">
                <a:moveTo>
                  <a:pt x="0" y="0"/>
                </a:moveTo>
                <a:lnTo>
                  <a:pt x="12192000" y="0"/>
                </a:lnTo>
                <a:lnTo>
                  <a:pt x="12192000" y="5386193"/>
                </a:lnTo>
                <a:lnTo>
                  <a:pt x="11319863" y="5386193"/>
                </a:lnTo>
                <a:lnTo>
                  <a:pt x="11295946" y="5309146"/>
                </a:lnTo>
                <a:cubicBezTo>
                  <a:pt x="11184185" y="5044913"/>
                  <a:pt x="10922544" y="4859508"/>
                  <a:pt x="10617600" y="4859508"/>
                </a:cubicBezTo>
                <a:cubicBezTo>
                  <a:pt x="10312656" y="4859508"/>
                  <a:pt x="10051015" y="5044913"/>
                  <a:pt x="9939254" y="5309146"/>
                </a:cubicBezTo>
                <a:lnTo>
                  <a:pt x="9915337" y="5386193"/>
                </a:lnTo>
                <a:lnTo>
                  <a:pt x="0" y="5386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  <p:sp>
        <p:nvSpPr>
          <p:cNvPr id="12" name="Rektangel 7">
            <a:extLst>
              <a:ext uri="{FF2B5EF4-FFF2-40B4-BE49-F238E27FC236}">
                <a16:creationId xmlns:a16="http://schemas.microsoft.com/office/drawing/2014/main" id="{F7CA93A0-3CCA-3414-E918-147A47018DA9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C142EB9-19F2-604F-BD34-2FC77EDE6A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1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372261B-88A4-6545-BD73-3FD7FE863870}"/>
              </a:ext>
            </a:extLst>
          </p:cNvPr>
          <p:cNvSpPr/>
          <p:nvPr userDrawn="1"/>
        </p:nvSpPr>
        <p:spPr>
          <a:xfrm>
            <a:off x="0" y="5386192"/>
            <a:ext cx="12192000" cy="14718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5354766E-853B-51DA-E7C9-DC790EA7C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1992" y="4860099"/>
            <a:ext cx="1472400" cy="1472400"/>
          </a:xfrm>
          <a:prstGeom prst="rect">
            <a:avLst/>
          </a:prstGeom>
        </p:spPr>
      </p:pic>
      <p:sp>
        <p:nvSpPr>
          <p:cNvPr id="12" name="Undertittel 2">
            <a:extLst>
              <a:ext uri="{FF2B5EF4-FFF2-40B4-BE49-F238E27FC236}">
                <a16:creationId xmlns:a16="http://schemas.microsoft.com/office/drawing/2014/main" id="{32267AD1-B792-367D-6426-2CC1D9719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604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8D270595-BEBD-1386-E534-8DD9D592F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6192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9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3DD67AD0-A52C-72EB-C4B4-7A75386F733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07B9E002-BF91-FA57-3274-CBCCA7391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6192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92D27791-FC6B-2AF7-B714-B2DC880AC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2567"/>
            <a:ext cx="10516192" cy="177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pic>
        <p:nvPicPr>
          <p:cNvPr id="2" name="Bilde 8">
            <a:extLst>
              <a:ext uri="{FF2B5EF4-FFF2-40B4-BE49-F238E27FC236}">
                <a16:creationId xmlns:a16="http://schemas.microsoft.com/office/drawing/2014/main" id="{5A2F1744-C47D-C9CF-891A-B792139487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1992" y="4860099"/>
            <a:ext cx="1472400" cy="14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93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ønn og grønn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316036-F0AD-F442-847C-E26B93B3A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7" y="836613"/>
            <a:ext cx="10477499" cy="1718768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8DDD5A-72C0-D949-B882-289FA49AC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194137"/>
            <a:ext cx="10477500" cy="15281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pic>
        <p:nvPicPr>
          <p:cNvPr id="4" name="Bilde 8">
            <a:extLst>
              <a:ext uri="{FF2B5EF4-FFF2-40B4-BE49-F238E27FC236}">
                <a16:creationId xmlns:a16="http://schemas.microsoft.com/office/drawing/2014/main" id="{70355D45-B6AC-CF9D-BA01-775F7EC66B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1992" y="4860099"/>
            <a:ext cx="1472400" cy="14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07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3"/>
            <a:ext cx="5257800" cy="3103619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3" name="Bilde 8">
            <a:extLst>
              <a:ext uri="{FF2B5EF4-FFF2-40B4-BE49-F238E27FC236}">
                <a16:creationId xmlns:a16="http://schemas.microsoft.com/office/drawing/2014/main" id="{59FDD35A-A84B-3673-7B83-A99015D78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1992" y="4860099"/>
            <a:ext cx="1472400" cy="14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83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303124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3" name="Bilde 8">
            <a:extLst>
              <a:ext uri="{FF2B5EF4-FFF2-40B4-BE49-F238E27FC236}">
                <a16:creationId xmlns:a16="http://schemas.microsoft.com/office/drawing/2014/main" id="{FAFD4630-6F74-9565-43C9-EFC67D4555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81992" y="4860099"/>
            <a:ext cx="1472400" cy="14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913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954440A9-FF29-9C4B-9E48-083AA416DF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72E6CC91-7EAD-7F44-A0F3-4CB1E4009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6A21FED2-737B-C24E-B60E-A0DCD397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7"/>
            <a:ext cx="4270831" cy="152817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9A5B347-D378-D452-52E7-8A0AEE3BD05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40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grønn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72E6CC91-7EAD-7F44-A0F3-4CB1E4009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8" name="Plassholder for tekst 3">
            <a:extLst>
              <a:ext uri="{FF2B5EF4-FFF2-40B4-BE49-F238E27FC236}">
                <a16:creationId xmlns:a16="http://schemas.microsoft.com/office/drawing/2014/main" id="{6A21FED2-737B-C24E-B60E-A0DCD3976E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7"/>
            <a:ext cx="4270831" cy="1528176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1B348F2E-DD1D-1E67-57F9-C058818DC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8DB6098-E5EE-5690-F80C-1165235BA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720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1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D2E0EDD-642F-6E4D-8FB5-FEFB57DBC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C96F4020-FFDC-08D8-A85D-2730AC92EC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C085C49E-76C3-F2A5-42D2-7940A887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2776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2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253248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58C65E4-713F-374F-9160-1A811580B8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345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236622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58C65E4-713F-374F-9160-1A811580B8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22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1DE60A-BC16-1B4E-A8A7-E376767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0C377-6F98-9C48-BF45-1076D64D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6"/>
            <a:ext cx="4270831" cy="1853853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272BBBB-F057-874A-89BB-5C6E113AA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334D31-06D2-1E97-65C8-28967AC93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063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0C8E7EB1-53C3-2D48-A7E7-736F9A68A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A04766E-993E-8F55-7D1A-2F90985A3E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617600 w 12192000"/>
              <a:gd name="connsiteY0" fmla="*/ 4859508 h 6858000"/>
              <a:gd name="connsiteX1" fmla="*/ 9881400 w 12192000"/>
              <a:gd name="connsiteY1" fmla="*/ 5595708 h 6858000"/>
              <a:gd name="connsiteX2" fmla="*/ 10617600 w 12192000"/>
              <a:gd name="connsiteY2" fmla="*/ 6331908 h 6858000"/>
              <a:gd name="connsiteX3" fmla="*/ 11353800 w 12192000"/>
              <a:gd name="connsiteY3" fmla="*/ 5595708 h 6858000"/>
              <a:gd name="connsiteX4" fmla="*/ 10617600 w 12192000"/>
              <a:gd name="connsiteY4" fmla="*/ 485950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0617600" y="4859508"/>
                </a:moveTo>
                <a:cubicBezTo>
                  <a:pt x="10211008" y="4859508"/>
                  <a:pt x="9881400" y="5189116"/>
                  <a:pt x="9881400" y="5595708"/>
                </a:cubicBezTo>
                <a:cubicBezTo>
                  <a:pt x="9881400" y="6002300"/>
                  <a:pt x="10211008" y="6331908"/>
                  <a:pt x="10617600" y="6331908"/>
                </a:cubicBezTo>
                <a:cubicBezTo>
                  <a:pt x="11024192" y="6331908"/>
                  <a:pt x="11353800" y="6002300"/>
                  <a:pt x="11353800" y="5595708"/>
                </a:cubicBezTo>
                <a:cubicBezTo>
                  <a:pt x="11353800" y="5189116"/>
                  <a:pt x="11024192" y="4859508"/>
                  <a:pt x="10617600" y="485950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3436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E36F580-803A-5A42-8C53-ED55BB701C1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18C24B6-3B79-E643-AA50-8A5CE98809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157C6F-15DA-199E-3F46-4F8058C535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312" y="0"/>
            <a:ext cx="12192000" cy="5386193"/>
          </a:xfrm>
          <a:custGeom>
            <a:avLst/>
            <a:gdLst>
              <a:gd name="connsiteX0" fmla="*/ 0 w 12192000"/>
              <a:gd name="connsiteY0" fmla="*/ 0 h 5386193"/>
              <a:gd name="connsiteX1" fmla="*/ 12192000 w 12192000"/>
              <a:gd name="connsiteY1" fmla="*/ 0 h 5386193"/>
              <a:gd name="connsiteX2" fmla="*/ 12192000 w 12192000"/>
              <a:gd name="connsiteY2" fmla="*/ 5386193 h 5386193"/>
              <a:gd name="connsiteX3" fmla="*/ 11319863 w 12192000"/>
              <a:gd name="connsiteY3" fmla="*/ 5386193 h 5386193"/>
              <a:gd name="connsiteX4" fmla="*/ 11295946 w 12192000"/>
              <a:gd name="connsiteY4" fmla="*/ 5309146 h 5386193"/>
              <a:gd name="connsiteX5" fmla="*/ 10617600 w 12192000"/>
              <a:gd name="connsiteY5" fmla="*/ 4859508 h 5386193"/>
              <a:gd name="connsiteX6" fmla="*/ 9939254 w 12192000"/>
              <a:gd name="connsiteY6" fmla="*/ 5309146 h 5386193"/>
              <a:gd name="connsiteX7" fmla="*/ 9915337 w 12192000"/>
              <a:gd name="connsiteY7" fmla="*/ 5386193 h 5386193"/>
              <a:gd name="connsiteX8" fmla="*/ 0 w 12192000"/>
              <a:gd name="connsiteY8" fmla="*/ 5386193 h 538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86193">
                <a:moveTo>
                  <a:pt x="0" y="0"/>
                </a:moveTo>
                <a:lnTo>
                  <a:pt x="12192000" y="0"/>
                </a:lnTo>
                <a:lnTo>
                  <a:pt x="12192000" y="5386193"/>
                </a:lnTo>
                <a:lnTo>
                  <a:pt x="11319863" y="5386193"/>
                </a:lnTo>
                <a:lnTo>
                  <a:pt x="11295946" y="5309146"/>
                </a:lnTo>
                <a:cubicBezTo>
                  <a:pt x="11184185" y="5044913"/>
                  <a:pt x="10922544" y="4859508"/>
                  <a:pt x="10617600" y="4859508"/>
                </a:cubicBezTo>
                <a:cubicBezTo>
                  <a:pt x="10312656" y="4859508"/>
                  <a:pt x="10051015" y="5044913"/>
                  <a:pt x="9939254" y="5309146"/>
                </a:cubicBezTo>
                <a:lnTo>
                  <a:pt x="9915337" y="5386193"/>
                </a:lnTo>
                <a:lnTo>
                  <a:pt x="0" y="5386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3936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og rød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372261B-88A4-6545-BD73-3FD7FE86387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0D48E97-01B4-0F4F-8CFD-F043279238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9" name="Undertittel 2">
            <a:extLst>
              <a:ext uri="{FF2B5EF4-FFF2-40B4-BE49-F238E27FC236}">
                <a16:creationId xmlns:a16="http://schemas.microsoft.com/office/drawing/2014/main" id="{18FCE981-D6F6-9264-3923-5347714BE4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BAF97D1E-2608-B151-253E-18FBAF21C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303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372261B-88A4-6545-BD73-3FD7FE86387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6BF889C-A45C-D042-8942-99BA29B972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8" name="Undertittel 2">
            <a:extLst>
              <a:ext uri="{FF2B5EF4-FFF2-40B4-BE49-F238E27FC236}">
                <a16:creationId xmlns:a16="http://schemas.microsoft.com/office/drawing/2014/main" id="{1B4A8522-EC7C-A6BB-23E7-B6246D9E6B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FB890859-099B-672E-514F-13A22A8F4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085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7D412C6-67F2-D44E-AC5F-C108E1692AED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EDC3808-0F34-514C-9B33-8C7FE5675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3A37A9D2-D664-885F-D502-D1E112178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F422C2B1-9072-8CC6-9E45-8168E8929E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2567"/>
            <a:ext cx="10515600" cy="177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15303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å og lilla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316036-F0AD-F442-847C-E26B93B3A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788" y="836613"/>
            <a:ext cx="10514012" cy="1718768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28DDD5A-72C0-D949-B882-289FA49AC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194137"/>
            <a:ext cx="10514012" cy="1528175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BCBF9E44-8423-EB46-BADD-10F245B37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526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3"/>
            <a:ext cx="5257800" cy="3037117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364FED3-EDAB-6E46-8B0F-0823AB7A5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018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053742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CF89859-DBBA-9CCD-A92C-9E0B4FA6FD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269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6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1DE60A-BC16-1B4E-A8A7-E376767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0C377-6F98-9C48-BF45-1076D64D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6"/>
            <a:ext cx="4270831" cy="1966587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6BBF80A-692D-2046-96BC-9CBBDD80FE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7F7D6F-FBD5-338A-5581-85EF5F6F50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28608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1DE60A-BC16-1B4E-A8A7-E376767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0C377-6F98-9C48-BF45-1076D64D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7"/>
            <a:ext cx="4270831" cy="141544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16D154A-7A94-23AD-6E19-C296EA22C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3B6593-35D8-5B71-FD04-827DC8D3C2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88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08F7E8B8-A12B-034D-B2EB-A6156131B3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D2F4AA4-825D-A035-79F9-AED88C8E1FA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617600 w 12192000"/>
              <a:gd name="connsiteY0" fmla="*/ 4859508 h 6858000"/>
              <a:gd name="connsiteX1" fmla="*/ 9881400 w 12192000"/>
              <a:gd name="connsiteY1" fmla="*/ 5595708 h 6858000"/>
              <a:gd name="connsiteX2" fmla="*/ 10617600 w 12192000"/>
              <a:gd name="connsiteY2" fmla="*/ 6331908 h 6858000"/>
              <a:gd name="connsiteX3" fmla="*/ 11353800 w 12192000"/>
              <a:gd name="connsiteY3" fmla="*/ 5595708 h 6858000"/>
              <a:gd name="connsiteX4" fmla="*/ 10617600 w 12192000"/>
              <a:gd name="connsiteY4" fmla="*/ 485950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0617600" y="4859508"/>
                </a:moveTo>
                <a:cubicBezTo>
                  <a:pt x="10211008" y="4859508"/>
                  <a:pt x="9881400" y="5189116"/>
                  <a:pt x="9881400" y="5595708"/>
                </a:cubicBezTo>
                <a:cubicBezTo>
                  <a:pt x="9881400" y="6002300"/>
                  <a:pt x="10211008" y="6331908"/>
                  <a:pt x="10617600" y="6331908"/>
                </a:cubicBezTo>
                <a:cubicBezTo>
                  <a:pt x="11024192" y="6331908"/>
                  <a:pt x="11353800" y="6002300"/>
                  <a:pt x="11353800" y="5595708"/>
                </a:cubicBezTo>
                <a:cubicBezTo>
                  <a:pt x="11353800" y="5189116"/>
                  <a:pt x="11024192" y="4859508"/>
                  <a:pt x="10617600" y="485950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429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og lilla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06B68A72-811C-B04E-9429-7CF4E64EE98F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F46CA59-8633-654A-90EB-A5BCCFCA68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C13DF8D-5C94-3DC4-0D5F-5F8AEFE571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312" y="0"/>
            <a:ext cx="12192000" cy="5386193"/>
          </a:xfrm>
          <a:custGeom>
            <a:avLst/>
            <a:gdLst>
              <a:gd name="connsiteX0" fmla="*/ 0 w 12192000"/>
              <a:gd name="connsiteY0" fmla="*/ 0 h 5386193"/>
              <a:gd name="connsiteX1" fmla="*/ 12192000 w 12192000"/>
              <a:gd name="connsiteY1" fmla="*/ 0 h 5386193"/>
              <a:gd name="connsiteX2" fmla="*/ 12192000 w 12192000"/>
              <a:gd name="connsiteY2" fmla="*/ 5386193 h 5386193"/>
              <a:gd name="connsiteX3" fmla="*/ 11319863 w 12192000"/>
              <a:gd name="connsiteY3" fmla="*/ 5386193 h 5386193"/>
              <a:gd name="connsiteX4" fmla="*/ 11295946 w 12192000"/>
              <a:gd name="connsiteY4" fmla="*/ 5309146 h 5386193"/>
              <a:gd name="connsiteX5" fmla="*/ 10617600 w 12192000"/>
              <a:gd name="connsiteY5" fmla="*/ 4859508 h 5386193"/>
              <a:gd name="connsiteX6" fmla="*/ 9939254 w 12192000"/>
              <a:gd name="connsiteY6" fmla="*/ 5309146 h 5386193"/>
              <a:gd name="connsiteX7" fmla="*/ 9915337 w 12192000"/>
              <a:gd name="connsiteY7" fmla="*/ 5386193 h 5386193"/>
              <a:gd name="connsiteX8" fmla="*/ 0 w 12192000"/>
              <a:gd name="connsiteY8" fmla="*/ 5386193 h 538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86193">
                <a:moveTo>
                  <a:pt x="0" y="0"/>
                </a:moveTo>
                <a:lnTo>
                  <a:pt x="12192000" y="0"/>
                </a:lnTo>
                <a:lnTo>
                  <a:pt x="12192000" y="5386193"/>
                </a:lnTo>
                <a:lnTo>
                  <a:pt x="11319863" y="5386193"/>
                </a:lnTo>
                <a:lnTo>
                  <a:pt x="11295946" y="5309146"/>
                </a:lnTo>
                <a:cubicBezTo>
                  <a:pt x="11184185" y="5044913"/>
                  <a:pt x="10922544" y="4859508"/>
                  <a:pt x="10617600" y="4859508"/>
                </a:cubicBezTo>
                <a:cubicBezTo>
                  <a:pt x="10312656" y="4859508"/>
                  <a:pt x="10051015" y="5044913"/>
                  <a:pt x="9939254" y="5309146"/>
                </a:cubicBezTo>
                <a:lnTo>
                  <a:pt x="9915337" y="5386193"/>
                </a:lnTo>
                <a:lnTo>
                  <a:pt x="0" y="5386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9820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F372261B-88A4-6545-BD73-3FD7FE863870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338C639-4D04-6B44-AA2E-EC26C6FF2E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8" name="Undertittel 2">
            <a:extLst>
              <a:ext uri="{FF2B5EF4-FFF2-40B4-BE49-F238E27FC236}">
                <a16:creationId xmlns:a16="http://schemas.microsoft.com/office/drawing/2014/main" id="{24162D82-D567-DC2A-50C3-D2E7A21C5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71F8A54B-A0D8-B54D-7A94-416BA5D1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3271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7D412C6-67F2-D44E-AC5F-C108E1692AED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27F0B52-145A-9541-BDB9-74F88EB6C0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E197801B-3461-4A9A-60AC-B6FD7BBB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9CFA3F4B-C05F-EC04-EB44-4C885DE53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32567"/>
            <a:ext cx="10515600" cy="177092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26120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3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D120F17-CA2E-9448-90C5-493056BEF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6" name="Undertittel 2">
            <a:extLst>
              <a:ext uri="{FF2B5EF4-FFF2-40B4-BE49-F238E27FC236}">
                <a16:creationId xmlns:a16="http://schemas.microsoft.com/office/drawing/2014/main" id="{6620010A-98CF-E1E4-6FC4-04D4C3B1D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788" y="3020993"/>
            <a:ext cx="10514012" cy="170132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72340824-1899-49C6-C4DE-3236A53E9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1"/>
            <a:ext cx="10515600" cy="147832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41499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4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4"/>
            <a:ext cx="5257800" cy="3303124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C45E4648-512B-D744-8222-2393C7D7FD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87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626DA-6B91-FF45-8074-AEB8652A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836613"/>
            <a:ext cx="5257800" cy="3153495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EDE90432-74D4-394A-9813-084E2B09EC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9809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C45E4648-512B-D744-8222-2393C7D7FD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154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6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1DE60A-BC16-1B4E-A8A7-E376767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0C377-6F98-9C48-BF45-1076D64D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6"/>
            <a:ext cx="4270831" cy="1966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6C802BC-800F-6043-842C-09E833AE4B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B891513-E962-B465-E618-ABBD95E05A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76227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1DE60A-BC16-1B4E-A8A7-E376767EF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4"/>
            <a:ext cx="4270831" cy="160909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110C377-6F98-9C48-BF45-1076D64D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06246"/>
            <a:ext cx="4270831" cy="1966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6C802BC-800F-6043-842C-09E833AE4B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60096" y="4860100"/>
            <a:ext cx="1471808" cy="147180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B167BB1-7881-BE05-ED83-8607A87A28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  <a:gd name="connsiteX4" fmla="*/ 0 w 6096000"/>
              <a:gd name="connsiteY4" fmla="*/ 6331863 h 6858000"/>
              <a:gd name="connsiteX5" fmla="*/ 74237 w 6096000"/>
              <a:gd name="connsiteY5" fmla="*/ 6328115 h 6858000"/>
              <a:gd name="connsiteX6" fmla="*/ 734081 w 6096000"/>
              <a:gd name="connsiteY6" fmla="*/ 5596916 h 6858000"/>
              <a:gd name="connsiteX7" fmla="*/ 74237 w 6096000"/>
              <a:gd name="connsiteY7" fmla="*/ 4865718 h 6858000"/>
              <a:gd name="connsiteX8" fmla="*/ 0 w 6096000"/>
              <a:gd name="connsiteY8" fmla="*/ 4861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331863"/>
                </a:lnTo>
                <a:lnTo>
                  <a:pt x="74237" y="6328115"/>
                </a:lnTo>
                <a:cubicBezTo>
                  <a:pt x="444861" y="6290476"/>
                  <a:pt x="734081" y="5977471"/>
                  <a:pt x="734081" y="5596916"/>
                </a:cubicBezTo>
                <a:cubicBezTo>
                  <a:pt x="734081" y="5216362"/>
                  <a:pt x="444861" y="4903357"/>
                  <a:pt x="74237" y="4865718"/>
                </a:cubicBezTo>
                <a:lnTo>
                  <a:pt x="0" y="48619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88657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2D56C33D-AA02-2F4A-A7F6-6024403039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72BAF946-F317-527F-98CF-806790986D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617600 w 12192000"/>
              <a:gd name="connsiteY0" fmla="*/ 4859508 h 6858000"/>
              <a:gd name="connsiteX1" fmla="*/ 9881400 w 12192000"/>
              <a:gd name="connsiteY1" fmla="*/ 5595708 h 6858000"/>
              <a:gd name="connsiteX2" fmla="*/ 10617600 w 12192000"/>
              <a:gd name="connsiteY2" fmla="*/ 6331908 h 6858000"/>
              <a:gd name="connsiteX3" fmla="*/ 11353800 w 12192000"/>
              <a:gd name="connsiteY3" fmla="*/ 5595708 h 6858000"/>
              <a:gd name="connsiteX4" fmla="*/ 10617600 w 12192000"/>
              <a:gd name="connsiteY4" fmla="*/ 4859508 h 6858000"/>
              <a:gd name="connsiteX5" fmla="*/ 0 w 12192000"/>
              <a:gd name="connsiteY5" fmla="*/ 0 h 6858000"/>
              <a:gd name="connsiteX6" fmla="*/ 12192000 w 12192000"/>
              <a:gd name="connsiteY6" fmla="*/ 0 h 6858000"/>
              <a:gd name="connsiteX7" fmla="*/ 12192000 w 12192000"/>
              <a:gd name="connsiteY7" fmla="*/ 6858000 h 6858000"/>
              <a:gd name="connsiteX8" fmla="*/ 0 w 1219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0617600" y="4859508"/>
                </a:moveTo>
                <a:cubicBezTo>
                  <a:pt x="10211008" y="4859508"/>
                  <a:pt x="9881400" y="5189116"/>
                  <a:pt x="9881400" y="5595708"/>
                </a:cubicBezTo>
                <a:cubicBezTo>
                  <a:pt x="9881400" y="6002300"/>
                  <a:pt x="10211008" y="6331908"/>
                  <a:pt x="10617600" y="6331908"/>
                </a:cubicBezTo>
                <a:cubicBezTo>
                  <a:pt x="11024192" y="6331908"/>
                  <a:pt x="11353800" y="6002300"/>
                  <a:pt x="11353800" y="5595708"/>
                </a:cubicBezTo>
                <a:cubicBezTo>
                  <a:pt x="11353800" y="5189116"/>
                  <a:pt x="11024192" y="4859508"/>
                  <a:pt x="10617600" y="485950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1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ønn og svart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65B947B9-B862-F641-B57B-117490E0363D}"/>
              </a:ext>
            </a:extLst>
          </p:cNvPr>
          <p:cNvSpPr/>
          <p:nvPr userDrawn="1"/>
        </p:nvSpPr>
        <p:spPr>
          <a:xfrm>
            <a:off x="0" y="5386193"/>
            <a:ext cx="12192000" cy="147180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239E586-3D4E-6545-BF71-05BF9185A9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2E21402-186E-3DE3-525C-834727A1CD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8312" y="0"/>
            <a:ext cx="12192000" cy="5386193"/>
          </a:xfrm>
          <a:custGeom>
            <a:avLst/>
            <a:gdLst>
              <a:gd name="connsiteX0" fmla="*/ 0 w 12192000"/>
              <a:gd name="connsiteY0" fmla="*/ 0 h 5386193"/>
              <a:gd name="connsiteX1" fmla="*/ 12192000 w 12192000"/>
              <a:gd name="connsiteY1" fmla="*/ 0 h 5386193"/>
              <a:gd name="connsiteX2" fmla="*/ 12192000 w 12192000"/>
              <a:gd name="connsiteY2" fmla="*/ 5386193 h 5386193"/>
              <a:gd name="connsiteX3" fmla="*/ 11319863 w 12192000"/>
              <a:gd name="connsiteY3" fmla="*/ 5386193 h 5386193"/>
              <a:gd name="connsiteX4" fmla="*/ 11295946 w 12192000"/>
              <a:gd name="connsiteY4" fmla="*/ 5309146 h 5386193"/>
              <a:gd name="connsiteX5" fmla="*/ 10617600 w 12192000"/>
              <a:gd name="connsiteY5" fmla="*/ 4859508 h 5386193"/>
              <a:gd name="connsiteX6" fmla="*/ 9939254 w 12192000"/>
              <a:gd name="connsiteY6" fmla="*/ 5309146 h 5386193"/>
              <a:gd name="connsiteX7" fmla="*/ 9915337 w 12192000"/>
              <a:gd name="connsiteY7" fmla="*/ 5386193 h 5386193"/>
              <a:gd name="connsiteX8" fmla="*/ 0 w 12192000"/>
              <a:gd name="connsiteY8" fmla="*/ 5386193 h 538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86193">
                <a:moveTo>
                  <a:pt x="0" y="0"/>
                </a:moveTo>
                <a:lnTo>
                  <a:pt x="12192000" y="0"/>
                </a:lnTo>
                <a:lnTo>
                  <a:pt x="12192000" y="5386193"/>
                </a:lnTo>
                <a:lnTo>
                  <a:pt x="11319863" y="5386193"/>
                </a:lnTo>
                <a:lnTo>
                  <a:pt x="11295946" y="5309146"/>
                </a:lnTo>
                <a:cubicBezTo>
                  <a:pt x="11184185" y="5044913"/>
                  <a:pt x="10922544" y="4859508"/>
                  <a:pt x="10617600" y="4859508"/>
                </a:cubicBezTo>
                <a:cubicBezTo>
                  <a:pt x="10312656" y="4859508"/>
                  <a:pt x="10051015" y="5044913"/>
                  <a:pt x="9939254" y="5309146"/>
                </a:cubicBezTo>
                <a:lnTo>
                  <a:pt x="9915337" y="5386193"/>
                </a:lnTo>
                <a:lnTo>
                  <a:pt x="0" y="5386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57893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2D56C33D-AA02-2F4A-A7F6-6024403039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81992" y="4860100"/>
            <a:ext cx="1471808" cy="147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55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284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20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jon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8">
            <a:extLst>
              <a:ext uri="{FF2B5EF4-FFF2-40B4-BE49-F238E27FC236}">
                <a16:creationId xmlns:a16="http://schemas.microsoft.com/office/drawing/2014/main" id="{DB9DAF1E-C1FC-6D65-4D99-5D08D8E562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CCD316F2-4725-035C-9402-79587CA836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3500"/>
          <a:stretch/>
        </p:blipFill>
        <p:spPr>
          <a:xfrm>
            <a:off x="0" y="0"/>
            <a:ext cx="68884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51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205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jon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2336F8-96E6-B6C4-DF34-D46DB6577E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732"/>
          <a:stretch/>
        </p:blipFill>
        <p:spPr>
          <a:xfrm>
            <a:off x="5087938" y="0"/>
            <a:ext cx="7104062" cy="6870341"/>
          </a:xfrm>
          <a:prstGeom prst="rect">
            <a:avLst/>
          </a:prstGeom>
        </p:spPr>
      </p:pic>
      <p:sp>
        <p:nvSpPr>
          <p:cNvPr id="3" name="Plassholder for bilde 8">
            <a:extLst>
              <a:ext uri="{FF2B5EF4-FFF2-40B4-BE49-F238E27FC236}">
                <a16:creationId xmlns:a16="http://schemas.microsoft.com/office/drawing/2014/main" id="{DB9DAF1E-C1FC-6D65-4D99-5D08D8E562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2341"/>
            <a:ext cx="5087938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7335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205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j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8">
            <a:extLst>
              <a:ext uri="{FF2B5EF4-FFF2-40B4-BE49-F238E27FC236}">
                <a16:creationId xmlns:a16="http://schemas.microsoft.com/office/drawing/2014/main" id="{DB9DAF1E-C1FC-6D65-4D99-5D08D8E562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2341"/>
            <a:ext cx="5087938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9D0245-7DF5-C9C0-07E1-95136F0F9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1979" t="362" r="216"/>
          <a:stretch/>
        </p:blipFill>
        <p:spPr>
          <a:xfrm>
            <a:off x="5087939" y="-12341"/>
            <a:ext cx="7104062" cy="688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86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205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DD-41DC-4C23-95E9-3D41D1062AC3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3C40-34AC-45DB-8006-FFEF8278F9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40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CC3CDEB-87C0-B244-AF90-0F82D0CC4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6613"/>
            <a:ext cx="10514012" cy="891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E7827E1-ED11-B244-A1AD-465E3220E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29842"/>
            <a:ext cx="10515600" cy="2680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654355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8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7129">
          <p15:clr>
            <a:srgbClr val="F26B43"/>
          </p15:clr>
        </p15:guide>
        <p15:guide id="4" pos="529">
          <p15:clr>
            <a:srgbClr val="F26B43"/>
          </p15:clr>
        </p15:guide>
        <p15:guide id="5" orient="horz" pos="3793">
          <p15:clr>
            <a:srgbClr val="F26B43"/>
          </p15:clr>
        </p15:guide>
        <p15:guide id="6" orient="horz" pos="5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uma.kommune.no/tjenester/barn-og-unge/bedre-tverrfaglig-samhandling-bts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923F7-5993-D052-F731-11E53B034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4">
            <a:extLst>
              <a:ext uri="{FF2B5EF4-FFF2-40B4-BE49-F238E27FC236}">
                <a16:creationId xmlns:a16="http://schemas.microsoft.com/office/drawing/2014/main" id="{FA7EFE6A-81C4-D3B3-D88E-7E18B0D2B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994" y="2664912"/>
            <a:ext cx="10514011" cy="1528175"/>
          </a:xfrm>
        </p:spPr>
        <p:txBody>
          <a:bodyPr>
            <a:normAutofit/>
          </a:bodyPr>
          <a:lstStyle/>
          <a:p>
            <a:r>
              <a:rPr lang="nb-NO" sz="4800" dirty="0">
                <a:latin typeface="Quire Sans"/>
                <a:cs typeface="Quire Sans"/>
              </a:rPr>
              <a:t>Bedre tverrfaglig samhandling (BTS)</a:t>
            </a:r>
          </a:p>
          <a:p>
            <a:r>
              <a:rPr lang="nb-NO" sz="2800" i="1" dirty="0">
                <a:latin typeface="Quire Sans"/>
                <a:cs typeface="Quire Sans"/>
              </a:rPr>
              <a:t>Opplæring av ansatte</a:t>
            </a:r>
            <a:endParaRPr lang="nb-NO" sz="2800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3DFAC58-0179-66DA-49FE-E897D1303D95}"/>
              </a:ext>
            </a:extLst>
          </p:cNvPr>
          <p:cNvSpPr txBox="1"/>
          <p:nvPr/>
        </p:nvSpPr>
        <p:spPr>
          <a:xfrm>
            <a:off x="838994" y="5324443"/>
            <a:ext cx="60980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i="1" dirty="0">
                <a:solidFill>
                  <a:schemeClr val="bg1"/>
                </a:solidFill>
                <a:latin typeface="Quire Sans"/>
                <a:cs typeface="Quire Sans"/>
              </a:rPr>
              <a:t>Sofie Johnsen Lynghaug</a:t>
            </a:r>
          </a:p>
          <a:p>
            <a:r>
              <a:rPr lang="nb-NO" sz="1400" i="1" dirty="0">
                <a:solidFill>
                  <a:schemeClr val="bg1"/>
                </a:solidFill>
                <a:latin typeface="Quire Sans"/>
                <a:cs typeface="Quire Sans"/>
              </a:rPr>
              <a:t>BTS-koordinator</a:t>
            </a:r>
          </a:p>
          <a:p>
            <a:r>
              <a:rPr lang="nb-NO" sz="1400" i="1" dirty="0">
                <a:solidFill>
                  <a:schemeClr val="bg1"/>
                </a:solidFill>
                <a:latin typeface="Quire Sans"/>
                <a:cs typeface="Quire Sans"/>
              </a:rPr>
              <a:t>sofie.lynghaug@rauma.kommune.no</a:t>
            </a:r>
          </a:p>
        </p:txBody>
      </p:sp>
    </p:spTree>
    <p:extLst>
      <p:ext uri="{BB962C8B-B14F-4D97-AF65-F5344CB8AC3E}">
        <p14:creationId xmlns:p14="http://schemas.microsoft.com/office/powerpoint/2010/main" val="275548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442FB-D23E-7254-C18E-09C4ED0A9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0BC5E3-B9FB-A328-A107-7BDF9FF9E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Rammer for opplæring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9908F1-F0A4-AB55-E5B0-A881EA004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5950"/>
            <a:ext cx="10847119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Nettverksmøte</a:t>
            </a: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 </a:t>
            </a: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for superbrukere </a:t>
            </a: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(digitalt) 21. oktober </a:t>
            </a:r>
            <a:r>
              <a:rPr lang="nb-NO" sz="2000" dirty="0" err="1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kl</a:t>
            </a: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 1430-1600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Innen da skal man ha gjennomført opplæring i sin avdeling.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Superbruker og leder står fritt i å bestemme hvordan opplæringen gjennomføres, men noen punkter skal være med: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43441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5596B-14BC-3E6E-C0B9-9E25BD504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9F08FF-39FB-3EB1-7B4E-F25BCF8BF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Opplæring i egen enhet (skal inneholde)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DF07F2-53EF-3171-3EE8-E8B3CBEE0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35950"/>
            <a:ext cx="10847119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Informasjon om hva er BTS, og hvorfor har vi BTS?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Bli kjent med Handlingsveilederen på Nivå 0 og 1. 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Viktig å presisere metodikk </a:t>
            </a:r>
            <a:r>
              <a:rPr lang="nb-NO" sz="2000" i="1" dirty="0" err="1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vs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 innhold.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Casearbeid (fått tilsendt alle 21 casekort). 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Valgfritt hvilke casekort man velger å gjennomgå. Min. 1</a:t>
            </a: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319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13C78-033F-4070-EACA-59E28AE62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C8D9FD-5480-C788-4CE7-14B58000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840" y="801302"/>
            <a:ext cx="4270831" cy="936220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Mål for opplæringen: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156C7E9-5614-5545-1B98-8A1920E4A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9063" y="2008758"/>
            <a:ext cx="5062624" cy="4268474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latin typeface="Quire Sans"/>
                <a:cs typeface="Quire Sans"/>
              </a:rPr>
              <a:t>Øke kunnskapen om BTS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Forstå hva BTS er og hvorfor vi har det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Få en felles forståelse av hva BTS betyr for vår praksis.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latin typeface="Quire Sans"/>
                <a:cs typeface="Quire Sans"/>
                <a:sym typeface="Wingdings" panose="05000000000000000000" pitchFamily="2" charset="2"/>
              </a:rPr>
              <a:t>Bli kjent med Handlingsveilederen nivå 0 &amp; 1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Bli kjent med hvordan den er bygget opp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Få kjennskap til hvordan den kan brukes i det daglige arbeidet.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b="1" dirty="0">
                <a:latin typeface="Quire Sans"/>
                <a:cs typeface="Quire Sans"/>
                <a:sym typeface="Wingdings" panose="05000000000000000000" pitchFamily="2" charset="2"/>
              </a:rPr>
              <a:t>Øve på å bruke BTS gjennom casearbeid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Utforske hvordan BTS-modellen kan brukes i ulike situasjoner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dirty="0">
                <a:latin typeface="Quire Sans"/>
                <a:cs typeface="Quire Sans"/>
                <a:sym typeface="Wingdings" panose="05000000000000000000" pitchFamily="2" charset="2"/>
              </a:rPr>
              <a:t>Reflektere sammen over hvordan vi kan bruke BTS i egen tjeneste</a:t>
            </a:r>
          </a:p>
          <a:p>
            <a:pPr marL="285750" indent="-285750">
              <a:lnSpc>
                <a:spcPct val="150000"/>
              </a:lnSpc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lnSpc>
                <a:spcPct val="150000"/>
              </a:lnSpc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15" name="Plassholder for bilde 14" descr="Et bilde som inneholder utendørs, sky, landskap, himmel&#10;&#10;KI-generert innhold kan være feil.">
            <a:extLst>
              <a:ext uri="{FF2B5EF4-FFF2-40B4-BE49-F238E27FC236}">
                <a16:creationId xmlns:a16="http://schemas.microsoft.com/office/drawing/2014/main" id="{F67CD638-B218-9368-8157-B72D93DF432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4268" r="26414"/>
          <a:stretch/>
        </p:blipFill>
        <p:spPr>
          <a:xfrm>
            <a:off x="6096000" y="0"/>
            <a:ext cx="6096001" cy="6858000"/>
          </a:xfrm>
        </p:spPr>
      </p:pic>
    </p:spTree>
    <p:extLst>
      <p:ext uri="{BB962C8B-B14F-4D97-AF65-F5344CB8AC3E}">
        <p14:creationId xmlns:p14="http://schemas.microsoft.com/office/powerpoint/2010/main" val="958356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E52A1-5DB0-2D98-F77A-2FADF5D1A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4">
            <a:extLst>
              <a:ext uri="{FF2B5EF4-FFF2-40B4-BE49-F238E27FC236}">
                <a16:creationId xmlns:a16="http://schemas.microsoft.com/office/drawing/2014/main" id="{AF2BF5EF-3201-8EF8-02F0-1DE75E2A0B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994" y="2664912"/>
            <a:ext cx="10514011" cy="918547"/>
          </a:xfrm>
        </p:spPr>
        <p:txBody>
          <a:bodyPr>
            <a:normAutofit/>
          </a:bodyPr>
          <a:lstStyle/>
          <a:p>
            <a:r>
              <a:rPr lang="nb-NO" sz="4800" dirty="0">
                <a:latin typeface="Quire Sans"/>
                <a:cs typeface="Quire Sans"/>
              </a:rPr>
              <a:t>Superbrukerrollen</a:t>
            </a:r>
          </a:p>
        </p:txBody>
      </p:sp>
    </p:spTree>
    <p:extLst>
      <p:ext uri="{BB962C8B-B14F-4D97-AF65-F5344CB8AC3E}">
        <p14:creationId xmlns:p14="http://schemas.microsoft.com/office/powerpoint/2010/main" val="1180721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CC258-A036-0BCD-E2EC-62FD8CE2E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49D08F-252E-36ED-3DF5-09543162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Hvorfor trenger vi superbrukere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363A1A-D5E8-3715-BAD7-2610316C0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</a:rPr>
              <a:t>Superbrukerne er en nøkkel i implementeringen av BTS i hele organisasjonen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Rauma kommune er en stor og mangfoldig organisasjon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BTS angår hele organisasjonen – skal tas i bruk på tvers av tjenester og enheter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Bindeledd og bygger kompetanse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Viktig støtte for lederne</a:t>
            </a:r>
          </a:p>
          <a:p>
            <a:pPr>
              <a:lnSpc>
                <a:spcPct val="150000"/>
              </a:lnSpc>
            </a:pP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Sikre at BTS når ut i hele organisasjonen – på en måte som gir mening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79000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E0E88-41BB-5424-6B03-2115989A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B1FA19-DB7E-F63A-B9C4-5CDBF2BC9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Hva innebærer det å være superbruker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204BEF-8174-D902-36AB-184B90277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Delta på opplæringsdagen i dag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Bidra til opplæring i egen enhet – superbruker og leder blir enige om opplegg.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Ha et delansvar for implementeringen av BTS i egen enhet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Delta i superbrukernettverk og bidra til evaluering av BTS i Rauma</a:t>
            </a:r>
          </a:p>
          <a:p>
            <a:pPr lvl="1">
              <a:lnSpc>
                <a:spcPct val="150000"/>
              </a:lnSpc>
            </a:pP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</a:rPr>
              <a:t>Foreløpig tenkt ca. 1.5 timer digitalt, en gang i halvåret.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37852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D08FB-F9BB-94F6-1E07-CE7E742A4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tittel 3">
            <a:extLst>
              <a:ext uri="{FF2B5EF4-FFF2-40B4-BE49-F238E27FC236}">
                <a16:creationId xmlns:a16="http://schemas.microsoft.com/office/drawing/2014/main" id="{02401F7B-C6D4-84C3-00C2-C5995D4377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994" y="1828800"/>
            <a:ext cx="10514012" cy="35744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Du skal være en som spør, lærer, deler og hjelper andre kollegaer.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Du vil være kontaktpersonen og representanten for tjenesten din, i tillegg til leder.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</a:endParaRP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Derfor er det også viktig at dere bruker dagen i dag aktivt: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Hvis noe er uklart </a:t>
            </a: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</a:rPr>
              <a:t>– spør. </a:t>
            </a: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Hvis du ikke forstår </a:t>
            </a: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</a:rPr>
              <a:t>– si fra.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B9F9F41-C65B-192C-F41D-47DA43747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994" y="641267"/>
            <a:ext cx="10515600" cy="878023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Du trenger ikke å kunne alt</a:t>
            </a:r>
          </a:p>
        </p:txBody>
      </p:sp>
    </p:spTree>
    <p:extLst>
      <p:ext uri="{BB962C8B-B14F-4D97-AF65-F5344CB8AC3E}">
        <p14:creationId xmlns:p14="http://schemas.microsoft.com/office/powerpoint/2010/main" val="629907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F1225-DB82-A24F-115E-FFB332B41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4">
            <a:extLst>
              <a:ext uri="{FF2B5EF4-FFF2-40B4-BE49-F238E27FC236}">
                <a16:creationId xmlns:a16="http://schemas.microsoft.com/office/drawing/2014/main" id="{8548D10D-DF61-4FA6-20D8-0F4B17C29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994" y="2664912"/>
            <a:ext cx="10514011" cy="918547"/>
          </a:xfrm>
        </p:spPr>
        <p:txBody>
          <a:bodyPr>
            <a:normAutofit/>
          </a:bodyPr>
          <a:lstStyle/>
          <a:p>
            <a:r>
              <a:rPr lang="nb-NO" sz="4800" dirty="0">
                <a:latin typeface="Quire Sans"/>
                <a:cs typeface="Quire Sans"/>
              </a:rPr>
              <a:t>Handlingsveilederen</a:t>
            </a:r>
          </a:p>
        </p:txBody>
      </p:sp>
    </p:spTree>
    <p:extLst>
      <p:ext uri="{BB962C8B-B14F-4D97-AF65-F5344CB8AC3E}">
        <p14:creationId xmlns:p14="http://schemas.microsoft.com/office/powerpoint/2010/main" val="1572510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1EC22-6D50-E619-564A-D3B71CA7D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EE7570-77E4-DE9C-92B0-00CE1FE3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>
                <a:latin typeface="Quire Sans" panose="020B0502040400020003" pitchFamily="34" charset="0"/>
                <a:cs typeface="Quire Sans" panose="020B0502040400020003" pitchFamily="34" charset="0"/>
              </a:rPr>
              <a:t>BTS Handlingsveilederen</a:t>
            </a:r>
            <a:endParaRPr lang="nb-NO" sz="3600" b="0" dirty="0"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0D018E-E094-9DCE-D822-6122107D8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6995984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</a:rPr>
              <a:t>Beskriver hvordan ansatte skal gå frem når de er bekymret for barn, unge, gravide eller deres familier.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</a:rPr>
              <a:t>Veilederen beskriver strukturene og prosessene vi skal benytte oss av i arbeidet med målgruppen, både innenfor hver enkelt tjeneste og mellom tjenestene.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CF675D3B-E370-5FD8-BD83-3798DA3E0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r="11450" b="1641"/>
          <a:stretch>
            <a:fillRect/>
          </a:stretch>
        </p:blipFill>
        <p:spPr>
          <a:xfrm>
            <a:off x="7546603" y="1184349"/>
            <a:ext cx="3807197" cy="33176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5346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382FF-C808-A023-DF0E-0744C2DA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8733DDE9-923A-CDBB-869D-8387CFEA69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r="11450" b="1641"/>
          <a:stretch>
            <a:fillRect/>
          </a:stretch>
        </p:blipFill>
        <p:spPr>
          <a:xfrm>
            <a:off x="148281" y="498979"/>
            <a:ext cx="6244918" cy="5642329"/>
          </a:xfrm>
          <a:prstGeom prst="rect">
            <a:avLst/>
          </a:prstGeom>
          <a:noFill/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0669E079-0CA8-6193-FCCA-6C1F4F7EDAD7}"/>
              </a:ext>
            </a:extLst>
          </p:cNvPr>
          <p:cNvSpPr txBox="1"/>
          <p:nvPr/>
        </p:nvSpPr>
        <p:spPr>
          <a:xfrm>
            <a:off x="6183134" y="5465980"/>
            <a:ext cx="5564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Nivå 0 = </a:t>
            </a:r>
            <a:r>
              <a:rPr lang="nb-NO" dirty="0"/>
              <a:t>Her avklarer vi om det er grunnlag for bekymring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37675FF-AF36-A196-4466-ED9BA4013649}"/>
              </a:ext>
            </a:extLst>
          </p:cNvPr>
          <p:cNvSpPr txBox="1"/>
          <p:nvPr/>
        </p:nvSpPr>
        <p:spPr>
          <a:xfrm>
            <a:off x="6183134" y="4065369"/>
            <a:ext cx="5564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1" dirty="0"/>
              <a:t>Nivå 1 = </a:t>
            </a:r>
            <a:r>
              <a:rPr lang="nb-NO" sz="1800" dirty="0"/>
              <a:t>Ar</a:t>
            </a:r>
            <a:r>
              <a:rPr lang="nb-NO" dirty="0"/>
              <a:t>beid i egen tjeneste</a:t>
            </a:r>
            <a:endParaRPr lang="nb-NO" sz="18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633C2A0E-848D-F287-4062-1A20DC70B88B}"/>
              </a:ext>
            </a:extLst>
          </p:cNvPr>
          <p:cNvSpPr txBox="1"/>
          <p:nvPr/>
        </p:nvSpPr>
        <p:spPr>
          <a:xfrm>
            <a:off x="6183134" y="2563678"/>
            <a:ext cx="5564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1" dirty="0"/>
              <a:t>Nivå 2 = </a:t>
            </a:r>
            <a:r>
              <a:rPr lang="nb-NO" sz="1800" dirty="0"/>
              <a:t>Beskriver et enkelt tverrfaglig samarbeid mellom en eller flere tjenester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0500CAB2-91A3-3596-78CA-B6496A1E2FC7}"/>
              </a:ext>
            </a:extLst>
          </p:cNvPr>
          <p:cNvSpPr txBox="1"/>
          <p:nvPr/>
        </p:nvSpPr>
        <p:spPr>
          <a:xfrm>
            <a:off x="6183134" y="1022688"/>
            <a:ext cx="5564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1" dirty="0"/>
              <a:t>Nivå 3 = </a:t>
            </a:r>
            <a:r>
              <a:rPr lang="nb-NO" sz="1800" dirty="0"/>
              <a:t>Beskriver</a:t>
            </a:r>
            <a:r>
              <a:rPr lang="nb-NO" dirty="0"/>
              <a:t> et mer omfattende tverrfaglig samarbeid mellom flere tjenester. 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4315A287-2CB9-40D0-8E33-CCF37BD4B458}"/>
              </a:ext>
            </a:extLst>
          </p:cNvPr>
          <p:cNvSpPr txBox="1"/>
          <p:nvPr/>
        </p:nvSpPr>
        <p:spPr>
          <a:xfrm>
            <a:off x="725567" y="6219305"/>
            <a:ext cx="719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/>
              <a:t>Stafettloggen = </a:t>
            </a:r>
            <a:r>
              <a:rPr lang="nb-NO" dirty="0"/>
              <a:t>Representerer koordineringsansvaret mellom og i nivåene.</a:t>
            </a:r>
          </a:p>
        </p:txBody>
      </p:sp>
    </p:spTree>
    <p:extLst>
      <p:ext uri="{BB962C8B-B14F-4D97-AF65-F5344CB8AC3E}">
        <p14:creationId xmlns:p14="http://schemas.microsoft.com/office/powerpoint/2010/main" val="53843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7D15B9F-C5F1-9860-A2EC-046EB3AE41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0" r="11450" b="1641"/>
          <a:stretch>
            <a:fillRect/>
          </a:stretch>
        </p:blipFill>
        <p:spPr>
          <a:xfrm>
            <a:off x="486031" y="607835"/>
            <a:ext cx="6474941" cy="5642329"/>
          </a:xfrm>
          <a:prstGeom prst="rect">
            <a:avLst/>
          </a:prstGeom>
          <a:noFill/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BEFA207-98D3-651B-1380-36E92D02A51D}"/>
              </a:ext>
            </a:extLst>
          </p:cNvPr>
          <p:cNvSpPr/>
          <p:nvPr/>
        </p:nvSpPr>
        <p:spPr>
          <a:xfrm>
            <a:off x="6818869" y="3716147"/>
            <a:ext cx="5078627" cy="25340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Tidlig innsats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45DC18E-9B95-8F7B-2832-7D2BAEA47A3E}"/>
              </a:ext>
            </a:extLst>
          </p:cNvPr>
          <p:cNvSpPr/>
          <p:nvPr/>
        </p:nvSpPr>
        <p:spPr>
          <a:xfrm>
            <a:off x="6818869" y="753761"/>
            <a:ext cx="5078627" cy="2817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Tverrfaglig samarbeid</a:t>
            </a:r>
          </a:p>
        </p:txBody>
      </p:sp>
    </p:spTree>
    <p:extLst>
      <p:ext uri="{BB962C8B-B14F-4D97-AF65-F5344CB8AC3E}">
        <p14:creationId xmlns:p14="http://schemas.microsoft.com/office/powerpoint/2010/main" val="432508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B072F7A-EF30-0231-72BC-43C0EEEFB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563" y="784203"/>
            <a:ext cx="8584873" cy="6073797"/>
          </a:xfrm>
          <a:prstGeom prst="rect">
            <a:avLst/>
          </a:prstGeom>
          <a:noFill/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AE9CE24E-D997-79FD-1E8D-0D07B3DC02C3}"/>
              </a:ext>
            </a:extLst>
          </p:cNvPr>
          <p:cNvSpPr/>
          <p:nvPr/>
        </p:nvSpPr>
        <p:spPr>
          <a:xfrm>
            <a:off x="1988393" y="436596"/>
            <a:ext cx="3955208" cy="47279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Tidlig innsats</a:t>
            </a: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C77F38E-9613-23F4-CBFC-CA33753DCE23}"/>
              </a:ext>
            </a:extLst>
          </p:cNvPr>
          <p:cNvSpPr/>
          <p:nvPr/>
        </p:nvSpPr>
        <p:spPr>
          <a:xfrm>
            <a:off x="6248401" y="436596"/>
            <a:ext cx="3955208" cy="4727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Tverrfaglig samarbeid</a:t>
            </a:r>
          </a:p>
        </p:txBody>
      </p:sp>
    </p:spTree>
    <p:extLst>
      <p:ext uri="{BB962C8B-B14F-4D97-AF65-F5344CB8AC3E}">
        <p14:creationId xmlns:p14="http://schemas.microsoft.com/office/powerpoint/2010/main" val="3190456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3A111-CF89-2052-A5E0-1F9D27792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F11401EB-D998-1A45-BFB9-0E9ADE5639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04" r="50000" b="13589"/>
          <a:stretch>
            <a:fillRect/>
          </a:stretch>
        </p:blipFill>
        <p:spPr>
          <a:xfrm>
            <a:off x="3478602" y="914400"/>
            <a:ext cx="4952878" cy="5782448"/>
          </a:xfrm>
          <a:prstGeom prst="rect">
            <a:avLst/>
          </a:prstGeom>
          <a:noFill/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B4C35AF2-960E-E5A6-F726-F95BAE08F699}"/>
              </a:ext>
            </a:extLst>
          </p:cNvPr>
          <p:cNvSpPr/>
          <p:nvPr/>
        </p:nvSpPr>
        <p:spPr>
          <a:xfrm>
            <a:off x="3669474" y="219693"/>
            <a:ext cx="4595751" cy="694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dirty="0"/>
              <a:t>Tidlig innsats</a:t>
            </a:r>
          </a:p>
        </p:txBody>
      </p:sp>
    </p:spTree>
    <p:extLst>
      <p:ext uri="{BB962C8B-B14F-4D97-AF65-F5344CB8AC3E}">
        <p14:creationId xmlns:p14="http://schemas.microsoft.com/office/powerpoint/2010/main" val="3723416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BC8B5-9777-29D9-2C27-4FDA845AA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531C95C-C8EE-D348-D9CC-C38A02A82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5669" b="13223"/>
          <a:stretch>
            <a:fillRect/>
          </a:stretch>
        </p:blipFill>
        <p:spPr>
          <a:xfrm>
            <a:off x="555533" y="142660"/>
            <a:ext cx="2459517" cy="6205983"/>
          </a:xfrm>
          <a:prstGeom prst="rect">
            <a:avLst/>
          </a:prstGeom>
          <a:noFill/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674B14B-6B99-CE64-DA56-41460DA8C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050" y="540813"/>
            <a:ext cx="8818370" cy="57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143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FF9D0-1D28-F1DF-EA67-042BAAC21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160EA19-05A5-90AF-91FF-5A78EE3F34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669" t="1555" r="50000" b="11668"/>
          <a:stretch>
            <a:fillRect/>
          </a:stretch>
        </p:blipFill>
        <p:spPr>
          <a:xfrm>
            <a:off x="555533" y="111204"/>
            <a:ext cx="2459517" cy="6205983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145A77D-3A63-902A-2A7E-39A671123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412" y="540813"/>
            <a:ext cx="9116864" cy="5392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01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5C916-628F-A8E4-1810-0E88945FE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494335-CF8E-FE8D-E4F0-DEC02C4D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Bli kjent med handlingsveilederen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4E0CC2-98A3-CFC5-C046-C26F5EE4B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Finn frem PC eller mobil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I denne oppgaven skal dere selv klikke dere gjennom veilederen og finne frem til svarene. Målet er ikke bare å finne riktig svar, men å bli kjent med hvordan handlingsveilederen er bygget opp, og hvor dere finner ulik informasjon.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Dere jobber selvstendig med oppgavene, men det er helt fint å diskutere og sammenligne svar med de andre rundt bordet.</a:t>
            </a:r>
          </a:p>
        </p:txBody>
      </p:sp>
    </p:spTree>
    <p:extLst>
      <p:ext uri="{BB962C8B-B14F-4D97-AF65-F5344CB8AC3E}">
        <p14:creationId xmlns:p14="http://schemas.microsoft.com/office/powerpoint/2010/main" val="3487381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A12F6-E09B-136B-68E0-157DC9E42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304442-8124-0714-11BB-72E92D1B5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877A9D-8ADF-E131-941D-C98A9E334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Gå inn på Rauma kommunes nettside og finn </a:t>
            </a:r>
            <a:r>
              <a:rPr lang="nb-NO" sz="20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Handlingsveilederen.</a:t>
            </a:r>
          </a:p>
          <a:p>
            <a:pPr lvl="1">
              <a:lnSpc>
                <a:spcPct val="150000"/>
              </a:lnSpc>
            </a:pP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Dette kan gjøres på ulike måter, </a:t>
            </a:r>
            <a:r>
              <a:rPr lang="nb-NO" sz="1600" dirty="0" err="1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f.eks</a:t>
            </a: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 søk opp BTS </a:t>
            </a:r>
            <a:r>
              <a:rPr lang="nb-NO" sz="16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(skal dukke opp som menyelement) </a:t>
            </a: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og klikk deg frem derfra eller</a:t>
            </a:r>
          </a:p>
          <a:p>
            <a:pPr lvl="1">
              <a:lnSpc>
                <a:spcPct val="150000"/>
              </a:lnSpc>
            </a:pP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Søk direkte opp Handlingsveileder </a:t>
            </a:r>
            <a:r>
              <a:rPr lang="nb-NO" sz="16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(skal dukke opp som artikkel) </a:t>
            </a:r>
            <a:r>
              <a:rPr lang="nb-NO" sz="16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i søkefeltet på kommunens nettside.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Gå til Nivå 0. Hva heter det første trinnet, og hva skal du gjøre videre når en undring oppstår?</a:t>
            </a:r>
          </a:p>
        </p:txBody>
      </p:sp>
    </p:spTree>
    <p:extLst>
      <p:ext uri="{BB962C8B-B14F-4D97-AF65-F5344CB8AC3E}">
        <p14:creationId xmlns:p14="http://schemas.microsoft.com/office/powerpoint/2010/main" val="2191624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92515-9737-BD8B-B815-F682EF92F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6B5294-5670-F1F9-8A46-F96E1BCB4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DBC3ED-8BFB-26AE-DF78-BB9E338E7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Gå til Nivå 0 trinn 1 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«Konkretiser undringen». 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Finn tre verktøy som kan brukes på dette trinnet.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Hva heter de?</a:t>
            </a:r>
          </a:p>
        </p:txBody>
      </p:sp>
    </p:spTree>
    <p:extLst>
      <p:ext uri="{BB962C8B-B14F-4D97-AF65-F5344CB8AC3E}">
        <p14:creationId xmlns:p14="http://schemas.microsoft.com/office/powerpoint/2010/main" val="285628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DAA45-3910-E7F9-CEAC-20F3E3EA2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6FA0D2-79AA-ED31-797F-BE703A161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EB281-7B39-E853-75E5-A56A0D577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Gå til Nivå 0 trinn 1 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«Konkretiser undringen». 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Hva heter verktøyet som skal brukes til å skrive ned observasjoner, situasjoner, informasjon og handlinger som leder til undring, bekymring eller spørsmål?</a:t>
            </a:r>
          </a:p>
        </p:txBody>
      </p:sp>
    </p:spTree>
    <p:extLst>
      <p:ext uri="{BB962C8B-B14F-4D97-AF65-F5344CB8AC3E}">
        <p14:creationId xmlns:p14="http://schemas.microsoft.com/office/powerpoint/2010/main" val="1725238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30A8D-DC99-0E80-E371-DF2DB9EC1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A9B4A5-1132-21EC-9ED2-346BDA910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2EEF63-DB81-24A9-AC73-13DE5C45A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Gå til Nivå 0 trinn 1 </a:t>
            </a:r>
            <a:r>
              <a:rPr lang="nb-NO" sz="2000" i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«Konkretiser undringen». 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Se på listen over nettressurser. Hvilken ressurs oppgis vedr. forebygging av radikalisering og voldelig ekstremisme? </a:t>
            </a:r>
          </a:p>
        </p:txBody>
      </p:sp>
    </p:spTree>
    <p:extLst>
      <p:ext uri="{BB962C8B-B14F-4D97-AF65-F5344CB8AC3E}">
        <p14:creationId xmlns:p14="http://schemas.microsoft.com/office/powerpoint/2010/main" val="2855098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3FF7C-1F9D-67BE-7EDC-087D8F5CE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355148-93DD-1CC9-165C-383B2E62C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A93F7D-B502-7FA2-0FA6-84E28C2A3D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På hvilket trinn skal du drøfte undringsnotatet med nærmeste leder? Finn også ut hvor raskt dette skal gjøres.</a:t>
            </a:r>
          </a:p>
        </p:txBody>
      </p:sp>
    </p:spTree>
    <p:extLst>
      <p:ext uri="{BB962C8B-B14F-4D97-AF65-F5344CB8AC3E}">
        <p14:creationId xmlns:p14="http://schemas.microsoft.com/office/powerpoint/2010/main" val="1398402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E67A0-FD4C-3A8F-EA6A-CE91D8274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BA75AE-C14E-FD78-2D83-98A1B1B1D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6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A5F456-5F8B-00A9-3939-EE63E4350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På hvilket trinn skal du dele undringen med den det gjelder, evt. foresatte? 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Finn 1 ting Handlingsveilederen sier at du bør gjøre før samtalen.</a:t>
            </a:r>
          </a:p>
        </p:txBody>
      </p:sp>
    </p:spTree>
    <p:extLst>
      <p:ext uri="{BB962C8B-B14F-4D97-AF65-F5344CB8AC3E}">
        <p14:creationId xmlns:p14="http://schemas.microsoft.com/office/powerpoint/2010/main" val="3966625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E85A7-9A8B-7E46-1EC1-7D5C9DC7D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436D8-C9F7-311B-39D8-6BFC1648D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Oppgave 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46C5DF-A2D9-519D-8DCC-745688600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10515600" cy="33176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Finn trinnet hvor du skal vurdere om det er grunn til å gå videre.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Hvilke tre muligheter beskriver handlingsveilederen dersom saken skal gå videre – eller avsluttes?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Hva skal du gjøre dersom det ikke er grunnlag for videre oppfølging? Se trinn 5.</a:t>
            </a:r>
          </a:p>
        </p:txBody>
      </p:sp>
    </p:spTree>
    <p:extLst>
      <p:ext uri="{BB962C8B-B14F-4D97-AF65-F5344CB8AC3E}">
        <p14:creationId xmlns:p14="http://schemas.microsoft.com/office/powerpoint/2010/main" val="10819707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7065C7-47B8-A1D0-C99B-A6F7DA0C7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659441-407B-A27D-C543-6B4C593EF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312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F4923-94A9-D49C-AF12-1B787F71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tel 4">
            <a:extLst>
              <a:ext uri="{FF2B5EF4-FFF2-40B4-BE49-F238E27FC236}">
                <a16:creationId xmlns:a16="http://schemas.microsoft.com/office/drawing/2014/main" id="{8100FD1E-C10C-DCCE-91BC-D49052270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6582" y="3046956"/>
            <a:ext cx="11178835" cy="764088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latin typeface="Quire Sans"/>
                <a:cs typeface="Quire Sans"/>
              </a:rPr>
              <a:t>Annen informasjon</a:t>
            </a:r>
          </a:p>
          <a:p>
            <a:pPr algn="ctr"/>
            <a:endParaRPr lang="nb-NO" sz="4800" dirty="0">
              <a:latin typeface="Quire Sans"/>
              <a:cs typeface="Quire Sans"/>
            </a:endParaRPr>
          </a:p>
        </p:txBody>
      </p:sp>
    </p:spTree>
    <p:extLst>
      <p:ext uri="{BB962C8B-B14F-4D97-AF65-F5344CB8AC3E}">
        <p14:creationId xmlns:p14="http://schemas.microsoft.com/office/powerpoint/2010/main" val="37919538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A944D-882E-EAB7-E03F-6C0138270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E0D0D2-37C4-00A9-0B55-BC1FFD00D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9569"/>
            <a:ext cx="10515600" cy="732322"/>
          </a:xfrm>
        </p:spPr>
        <p:txBody>
          <a:bodyPr>
            <a:normAutofit/>
          </a:bodyPr>
          <a:lstStyle/>
          <a:p>
            <a:r>
              <a:rPr lang="nb-NO" sz="3600" b="0" dirty="0">
                <a:latin typeface="Quire Sans" panose="020B0502040400020003" pitchFamily="34" charset="0"/>
                <a:cs typeface="Quire Sans" panose="020B0502040400020003" pitchFamily="34" charset="0"/>
              </a:rPr>
              <a:t>BTS-nettsiden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F94A71-FDD3-D976-7AB8-427E25603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950"/>
            <a:ext cx="5063836" cy="331763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Oppfordre gjerne til å bli kjent med hjemmesiden / BTS-nettsiden</a:t>
            </a:r>
          </a:p>
          <a:p>
            <a:pPr>
              <a:lnSpc>
                <a:spcPct val="150000"/>
              </a:lnSpc>
            </a:pPr>
            <a:r>
              <a:rPr lang="nb-NO" sz="2000" dirty="0">
                <a:hlinkClick r:id="rId3"/>
              </a:rPr>
              <a:t>Når barn og unge trenger hjelp - Rauma kommune</a:t>
            </a:r>
            <a:endParaRPr lang="nb-NO" sz="2000" dirty="0"/>
          </a:p>
          <a:p>
            <a:pPr>
              <a:lnSpc>
                <a:spcPct val="150000"/>
              </a:lnSpc>
            </a:pPr>
            <a:r>
              <a:rPr lang="nb-NO" sz="2000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Nederst på siden står det en bolk med «For ansatte» som er aktuell å vite om</a:t>
            </a:r>
          </a:p>
          <a:p>
            <a:pPr>
              <a:lnSpc>
                <a:spcPct val="150000"/>
              </a:lnSpc>
            </a:pPr>
            <a:r>
              <a:rPr lang="nb-NO" sz="1400" b="1" dirty="0">
                <a:latin typeface="Quire Sans" panose="020B0502040400020003" pitchFamily="34" charset="0"/>
                <a:cs typeface="Quire Sans" panose="020B0502040400020003" pitchFamily="34" charset="0"/>
                <a:sym typeface="Wingdings" panose="05000000000000000000" pitchFamily="2" charset="2"/>
              </a:rPr>
              <a:t>Obs. nettsiden er kontinuerlig under utvikling</a:t>
            </a: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endParaRPr lang="nb-NO" sz="2000" dirty="0">
              <a:latin typeface="Quire Sans" panose="020B0502040400020003" pitchFamily="34" charset="0"/>
              <a:cs typeface="Quire Sans" panose="020B0502040400020003" pitchFamily="34" charset="0"/>
              <a:sym typeface="Wingdings" panose="05000000000000000000" pitchFamily="2" charset="2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117E4A6-B617-E7D6-1473-E192F6909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085868"/>
            <a:ext cx="6049167" cy="368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284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Rauma">
      <a:dk1>
        <a:srgbClr val="000000"/>
      </a:dk1>
      <a:lt1>
        <a:srgbClr val="FFFFFF"/>
      </a:lt1>
      <a:dk2>
        <a:srgbClr val="00281A"/>
      </a:dk2>
      <a:lt2>
        <a:srgbClr val="00FFB1"/>
      </a:lt2>
      <a:accent1>
        <a:srgbClr val="008CFF"/>
      </a:accent1>
      <a:accent2>
        <a:srgbClr val="FF5100"/>
      </a:accent2>
      <a:accent3>
        <a:srgbClr val="410099"/>
      </a:accent3>
      <a:accent4>
        <a:srgbClr val="FFFF00"/>
      </a:accent4>
      <a:accent5>
        <a:srgbClr val="F5333F"/>
      </a:accent5>
      <a:accent6>
        <a:srgbClr val="000092"/>
      </a:accent6>
      <a:hlink>
        <a:srgbClr val="C028B9"/>
      </a:hlink>
      <a:folHlink>
        <a:srgbClr val="D5005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263C6DC7-E8A9-E145-8AAC-5AC10BA1277B}" vid="{78137B99-C584-E748-9008-54F85B4CA1B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cc24b4-4243-406d-854b-1481aed70b9a">
      <Terms xmlns="http://schemas.microsoft.com/office/infopath/2007/PartnerControls"/>
    </lcf76f155ced4ddcb4097134ff3c332f>
    <TaxCatchAll xmlns="7221719b-5bd5-4c86-9312-be9f1c59b5e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3F78A3DEF58A4A85164022A4136827" ma:contentTypeVersion="11" ma:contentTypeDescription="Create a new document." ma:contentTypeScope="" ma:versionID="03c0d4f6d665eb19bfd7361ae0a9a9e0">
  <xsd:schema xmlns:xsd="http://www.w3.org/2001/XMLSchema" xmlns:xs="http://www.w3.org/2001/XMLSchema" xmlns:p="http://schemas.microsoft.com/office/2006/metadata/properties" xmlns:ns2="9ccc24b4-4243-406d-854b-1481aed70b9a" xmlns:ns3="7221719b-5bd5-4c86-9312-be9f1c59b5ef" targetNamespace="http://schemas.microsoft.com/office/2006/metadata/properties" ma:root="true" ma:fieldsID="c87787406b943fe2d77c87cbe7e8b451" ns2:_="" ns3:_="">
    <xsd:import namespace="9ccc24b4-4243-406d-854b-1481aed70b9a"/>
    <xsd:import namespace="7221719b-5bd5-4c86-9312-be9f1c59b5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c24b4-4243-406d-854b-1481aed70b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4073ceda-ff36-48f1-a188-2384c79bf4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21719b-5bd5-4c86-9312-be9f1c59b5ef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3c632fa0-0071-4a5a-ae66-0e5b775574d5}" ma:internalName="TaxCatchAll" ma:showField="CatchAllData" ma:web="7221719b-5bd5-4c86-9312-be9f1c59b5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ECDFB9-3B22-42EA-B1C9-87C5128D2A8B}">
  <ds:schemaRefs>
    <ds:schemaRef ds:uri="7221719b-5bd5-4c86-9312-be9f1c59b5ef"/>
    <ds:schemaRef ds:uri="http://purl.org/dc/terms/"/>
    <ds:schemaRef ds:uri="http://www.w3.org/XML/1998/namespace"/>
    <ds:schemaRef ds:uri="http://schemas.microsoft.com/office/2006/documentManagement/types"/>
    <ds:schemaRef ds:uri="9ccc24b4-4243-406d-854b-1481aed70b9a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0723B5D-198E-4312-A4A7-26383B30B4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CA3C0A-3709-45D7-A890-F104BDE0D7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c24b4-4243-406d-854b-1481aed70b9a"/>
    <ds:schemaRef ds:uri="7221719b-5bd5-4c86-9312-be9f1c59b5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0b1dbcb-c1e2-453b-83f9-c09316c9300a}" enabled="0" method="" siteId="{90b1dbcb-c1e2-453b-83f9-c09316c9300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1324</Words>
  <Application>Microsoft Office PowerPoint</Application>
  <PresentationFormat>Widescreen</PresentationFormat>
  <Paragraphs>150</Paragraphs>
  <Slides>27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2" baseType="lpstr">
      <vt:lpstr>Aptos</vt:lpstr>
      <vt:lpstr>Arial</vt:lpstr>
      <vt:lpstr>Calibri</vt:lpstr>
      <vt:lpstr>Quire Sans</vt:lpstr>
      <vt:lpstr>1_Office-tema</vt:lpstr>
      <vt:lpstr>PowerPoint-presentasjon</vt:lpstr>
      <vt:lpstr>Rammer for opplæring</vt:lpstr>
      <vt:lpstr>Opplæring i egen enhet (skal inneholde)</vt:lpstr>
      <vt:lpstr>Mål for opplæringen:</vt:lpstr>
      <vt:lpstr>PowerPoint-presentasjon</vt:lpstr>
      <vt:lpstr>Hvorfor trenger vi superbrukere</vt:lpstr>
      <vt:lpstr>Hva innebærer det å være superbruker</vt:lpstr>
      <vt:lpstr>Du trenger ikke å kunne alt</vt:lpstr>
      <vt:lpstr>PowerPoint-presentasjon</vt:lpstr>
      <vt:lpstr>BTS Handlingsveilederen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Bli kjent med handlingsveilederen</vt:lpstr>
      <vt:lpstr>Oppgave 1</vt:lpstr>
      <vt:lpstr>Oppgave 2</vt:lpstr>
      <vt:lpstr>Oppgave 3</vt:lpstr>
      <vt:lpstr>Oppgave 4</vt:lpstr>
      <vt:lpstr>Oppgave 5</vt:lpstr>
      <vt:lpstr>Oppgave 6</vt:lpstr>
      <vt:lpstr>Oppgave 7</vt:lpstr>
      <vt:lpstr>PowerPoint-presentasjon</vt:lpstr>
      <vt:lpstr>PowerPoint-presentasjon</vt:lpstr>
      <vt:lpstr>BTS-nettsiden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Lynghaug, Sofie Johnsen</dc:creator>
  <cp:lastModifiedBy>Lynghaug, Sofie Johnsen</cp:lastModifiedBy>
  <cp:revision>3</cp:revision>
  <dcterms:created xsi:type="dcterms:W3CDTF">2026-08-31T12:18:34Z</dcterms:created>
  <dcterms:modified xsi:type="dcterms:W3CDTF">2026-09-08T07:34:35Z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0x010100253F78A3DEF58A4A85164022A4136827</vt:lpwstr>
  </property>
  <property fmtid="{D5CDD505-2E9C-101B-9397-08002B2CF9AE}" pid="3" name="MediaServiceImageTags">
    <vt:lpwstr/>
  </property>
</Properties>
</file>